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90E82-565F-455A-941E-17E2383C396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AA5BE74-2620-4AAB-82F7-03A4BEDB3E57}" type="pres">
      <dgm:prSet presAssocID="{43D90E82-565F-455A-941E-17E2383C3963}" presName="CompostProcess" presStyleCnt="0">
        <dgm:presLayoutVars>
          <dgm:dir/>
          <dgm:resizeHandles val="exact"/>
        </dgm:presLayoutVars>
      </dgm:prSet>
      <dgm:spPr/>
    </dgm:pt>
    <dgm:pt modelId="{304357BE-1169-402A-9810-19C6D89784E1}" type="pres">
      <dgm:prSet presAssocID="{43D90E82-565F-455A-941E-17E2383C3963}" presName="arrow" presStyleLbl="bgShp" presStyleIdx="0" presStyleCnt="1" custScaleX="117647"/>
      <dgm:spPr>
        <a:solidFill>
          <a:srgbClr val="FFC000"/>
        </a:solidFill>
      </dgm:spPr>
    </dgm:pt>
    <dgm:pt modelId="{37CBA958-7C87-4500-97AB-5BB74B8690CC}" type="pres">
      <dgm:prSet presAssocID="{43D90E82-565F-455A-941E-17E2383C3963}" presName="linearProcess" presStyleCnt="0"/>
      <dgm:spPr/>
    </dgm:pt>
  </dgm:ptLst>
  <dgm:cxnLst>
    <dgm:cxn modelId="{5BB1D588-08A9-4DF0-AA56-33875BF3EBC7}" type="presOf" srcId="{43D90E82-565F-455A-941E-17E2383C3963}" destId="{1AA5BE74-2620-4AAB-82F7-03A4BEDB3E57}" srcOrd="0" destOrd="0" presId="urn:microsoft.com/office/officeart/2005/8/layout/hProcess9"/>
    <dgm:cxn modelId="{8139E959-6B69-4281-85B2-2F99D777A5F6}" type="presParOf" srcId="{1AA5BE74-2620-4AAB-82F7-03A4BEDB3E57}" destId="{304357BE-1169-402A-9810-19C6D89784E1}" srcOrd="0" destOrd="0" presId="urn:microsoft.com/office/officeart/2005/8/layout/hProcess9"/>
    <dgm:cxn modelId="{F598E64D-EC21-4D52-A57E-444F7F79C63A}" type="presParOf" srcId="{1AA5BE74-2620-4AAB-82F7-03A4BEDB3E57}" destId="{37CBA958-7C87-4500-97AB-5BB74B8690CC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357BE-1169-402A-9810-19C6D89784E1}">
      <dsp:nvSpPr>
        <dsp:cNvPr id="0" name=""/>
        <dsp:cNvSpPr/>
      </dsp:nvSpPr>
      <dsp:spPr>
        <a:xfrm>
          <a:off x="1" y="0"/>
          <a:ext cx="7048649" cy="1944216"/>
        </a:xfrm>
        <a:prstGeom prst="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5A602-7E1C-4E7A-9A03-B2CA1A06C065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8161A-C73E-400E-B759-72C94E526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4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3166120" cy="305177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b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</a:t>
            </a:r>
            <a:b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Волчанского городского округа </a:t>
            </a:r>
            <a:b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2030 года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780928"/>
            <a:ext cx="1664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797145">
            <a:off x="5008496" y="2675126"/>
            <a:ext cx="102266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5783" y="2534707"/>
            <a:ext cx="1659936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моё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3501009"/>
            <a:ext cx="2954655" cy="2952328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ru-RU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ДЕЛО</a:t>
            </a:r>
            <a:endParaRPr lang="ru-RU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61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72175"/>
              </p:ext>
            </p:extLst>
          </p:nvPr>
        </p:nvGraphicFramePr>
        <p:xfrm>
          <a:off x="107504" y="260648"/>
          <a:ext cx="8496944" cy="644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080120"/>
                <a:gridCol w="1584176"/>
                <a:gridCol w="3168352"/>
                <a:gridCol w="576064"/>
                <a:gridCol w="1440160"/>
              </a:tblGrid>
              <a:tr h="38210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Организационные механизмы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21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качества городской среды и рекреационное развитие.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инженерной инфраструктуры и ЖКХ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современных методов в модернизации ЖКХ и перспективных 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эко-технологий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Улучшить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состояние коммунальной инфраструктуры.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Внедрить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развитие экологические подходы, стимулировать социально-экологическое развитие общества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«Энергосбережение и повышение энергетической эффективности Волчанского городского округа» муниципальной программы Волчанского городского округа «Развитие жилищно-коммунального хозяйства и повышение энергетической эффективности в Волчанском городском округе до 2020 года», утвержденной постановлением главы ВГО от 30.12.2013 года № 1042; Муниципальная программа Волчанского городского округа «Обеспечение рационального и безопасного природопользования на территории Волчанского городского округа на 2014-2020 годы», утвержденная постановлением главы ВГО от 19.12.2013 года № 1038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«УГХ», МУП «ВАЭТ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7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Ресурсоснабжающие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энергопотребления, увеличение площади зеленых насаждений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210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местного самоуправления и гражданского общества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творческого самовыражения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жителей, </a:t>
                      </a:r>
                      <a:r>
                        <a:rPr lang="ru-RU" sz="9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соорганизация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общественности для участия в развитии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Активизация и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соорганизация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местных сообществ в интересах развития ВГО. Задействование сообществ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местном самоуправлении. Ресурсная поддержка творческого устремления граждан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программы </a:t>
                      </a:r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Волчанского городского округа «Социальная поддержка населения на территории Волчанского городского округа на 2015-2018 годы», утвержденная постановлением главы ВГО от 25.12.2014 года № </a:t>
                      </a:r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1091.;</a:t>
                      </a:r>
                      <a:r>
                        <a:rPr lang="ru-RU" sz="9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муниципальной службы на 2015-2020 годы», утвержденная постановлением главы ВГО от  16.12.2014 года №  1058;</a:t>
                      </a:r>
                      <a:r>
                        <a:rPr lang="ru-RU" sz="9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«Противодействие коррупции в ВГО до 2020 года», утвержденная постановлением главы ВГО от 10.02.2014 года № 91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ВГО;</a:t>
                      </a:r>
                    </a:p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Местные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сообщества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местных сообществ, формирующих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активную среду преображения ВГО. Повышение количества и качества НКО.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210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человеческого потенциала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историку-культурного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развития.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системы образования, в том числе дополнительного, направленного на общественное участие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 развитие кадрового потенциала. Развитие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культурной среды на основе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материального и духовного наследия, развитие современных направлений культуры, создающих качественные продукты и 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услуги.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Стимулирование программ и проектов образования, Содействие формированию познавательной активности граждан и включенности их в социокультурную среду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программы Волчанского городского округа «Развитие культуры в Волчанском городском округе до 2020 года», утвержденная постановлением главы ВГО от 18.02.2014 года № 105 и «Развитие потенциала молодежи на 2014-2020 годы», утвержденная постановлением главы ВГО от 24.04.2014 года № 328; «Патриотическое воспитание молодых граждан в Волчанском городском округе на 2014-2020 годы», утвержденная постановлением главы ВГО от 12.03.2014 года № </a:t>
                      </a:r>
                      <a:r>
                        <a:rPr lang="ru-RU" sz="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167;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системы образования в Волчанском городском округе», утвержденная постановлением главы ВГО от 21.04.2014 года № 318; «Профилактика социально-значимых заболеваний на территории Волчанского городского округа на 2015-2018 годы», утвержденная постановлением главы ВГО от 25.12.2014 года № 1090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и организации ВГО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жизни через повышение качества городской среды и культурного досуга. Возможности творческого участия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молодого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населения.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 образования, поддерживающая процессы стратегического развития. Формирование мотивации у граждан</a:t>
                      </a:r>
                    </a:p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210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(гражданская и общественная)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 по обеспечению безопасности на территории ВГО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Реализация мер по обеспечению пожарной безопасности, защите населения от чрезвычайных ситуаций и профилактике правонарушений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программы </a:t>
                      </a:r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Волчанского городского </a:t>
                      </a:r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округа</a:t>
                      </a:r>
                      <a:r>
                        <a:rPr lang="ru-RU" sz="9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«Обеспечение общественной безопасности</a:t>
                      </a:r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территории</a:t>
                      </a:r>
                      <a:r>
                        <a:rPr lang="ru-RU" sz="9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ВГО на 2014-2020 годы», утвержденная постановлением главы ВГО от 29.01.2014 года № 67; </a:t>
                      </a:r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«Профилактика </a:t>
                      </a:r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правонарушений на территории Волчанского городского округа на  2014-2018 годы», утвержденная постановлением главы ВГО от 20.02.2014 года № 114 </a:t>
                      </a:r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профилактики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Создание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условий для защиты населения от пожаров, чрезвычайных ситуаций природного и техногенного характера, повышение готовности сил и средств к проведению аварийно-спасательных работ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62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578298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с каждым днем становится все подвижнее. Где-то возникают новые центры, притягивающие  предпринимательскую энергию людей, а где-то биение жизни не так ярко. Ведется незримая битва за молодежь, за ресурсы, создающие условия для процветания и работы людей.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сражении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выбирает свою стратегию: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рекламируют культурные памятники, другие стремятся создать новые «чудеса света», третьи делают упор на природу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2503528"/>
            <a:ext cx="81342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Стратегия подходит именно Волчанску</a:t>
            </a:r>
          </a:p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может принести успех?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0" y="3529314"/>
            <a:ext cx="81342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преимущества и перспективные особенности есть у нас?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1" y="4544977"/>
            <a:ext cx="8134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для Вас Волчанск – это просто город, в котором Вы живете, а не Ваш город, тогда не стоит дальше читать.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09" y="5252863"/>
            <a:ext cx="8134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Вы часть этого города, несколько раз отметившегося в Книге рекордов России, тогда мы приглашаем Вас стать участниками реализации Стратегии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Волчанского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и созидателями его будущего.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4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Особенности Стратегии</a:t>
            </a:r>
            <a:endParaRPr lang="ru-RU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0" y="1702799"/>
            <a:ext cx="2699792" cy="3384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2754052" y="1643545"/>
            <a:ext cx="2916832" cy="3384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5616624" y="1721946"/>
            <a:ext cx="2808312" cy="3384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9816" y="2622135"/>
            <a:ext cx="144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Стратегия охватывает наряду с экономическими, экологические, социальные, культурные, общественные и прочие аспекты развития ВГО в их взаимосвязи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0380" y="1968771"/>
            <a:ext cx="15841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сферы жизнедеятельности требуют  внимания и развития, являются по-своему важными. Однако при ограниченных ресурсах невозможно добиться значимых улучшений во всех сферах одновременно. Поэтому Стратегия выделяет направления развития, вложение в которые обеспечит выход на требуемый уровень и остальных сфер жизни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692" y="2241139"/>
            <a:ext cx="1584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Предлагая перспективы развития, Стратегия опирается на анализ внешних процессов, поиск позиционирования ВГО. Выявленное понимание было воплощено в целях, направлениях развития и конкретных действиях по их реализации.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8"/>
            <a:ext cx="4427984" cy="68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усер\Desktop\разные фото\IMG_1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00" y="-3658"/>
            <a:ext cx="4536504" cy="68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1116241" y="3551728"/>
            <a:ext cx="59046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Современный 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олчанск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http://maminsite.ru/school.files/school18/kirpich_s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34" y="150120"/>
            <a:ext cx="672666" cy="8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6200000">
            <a:off x="2028855" y="3551727"/>
            <a:ext cx="59046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Современный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олчанск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615" y="57017"/>
            <a:ext cx="33843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угледобывающего производства, общее снижение экономических показателей, потеря рабочих мест частью работающего населения сопровождались ухудшением состояния городской инфраструктуры, ухудшением социально-психологического самочувствия граждан, оттоком специалистов.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Приостановка реализации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прорывных инвестиционных проектов, которые могли бы дать толчок развитию экономической сферы.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сегмент в основном нацелен на внутригородское потребление.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населения снижается.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кадрового потенциала падает за счет отъезда специалистов, снижения привлекательности территории для потенциальных студентов.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5126" y="150120"/>
            <a:ext cx="36303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Волчанском городском округе находится филиал крупного предприятия машиностроительной отрасли.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удобным географическим положением на пересечении транспортных коридоров </a:t>
            </a:r>
            <a:r>
              <a:rPr lang="ru-RU" sz="1600" b="1" dirty="0" smtClean="0">
                <a:latin typeface="Times New Roman"/>
                <a:ea typeface="Times New Roman"/>
              </a:rPr>
              <a:t>Екатеринбург-Серов, дороги на Ханты-Мансийск, имеет коммуникации железнодорожного транспорта</a:t>
            </a:r>
            <a:r>
              <a:rPr lang="ru-RU" sz="1600" b="1" dirty="0" smtClean="0">
                <a:latin typeface="Times New Roman"/>
                <a:ea typeface="Times New Roman"/>
              </a:rPr>
              <a:t>.</a:t>
            </a:r>
          </a:p>
          <a:p>
            <a:pPr algn="ctr"/>
            <a:r>
              <a:rPr lang="ru-RU" sz="1600" b="1" dirty="0" smtClean="0">
                <a:latin typeface="Times New Roman"/>
                <a:ea typeface="Times New Roman"/>
              </a:rPr>
              <a:t>Возможность развития сельского хозяйства, организации новых видов производств.</a:t>
            </a:r>
            <a:endParaRPr lang="ru-RU" sz="16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1600" b="1" dirty="0" smtClean="0">
                <a:latin typeface="Times New Roman"/>
                <a:cs typeface="Times New Roman" panose="02020603050405020304" pitchFamily="18" charset="0"/>
              </a:rPr>
              <a:t>Фактором, оказывающим возможность положительного влияния на жизнь </a:t>
            </a:r>
            <a:r>
              <a:rPr lang="ru-RU" sz="1600" b="1" dirty="0" err="1" smtClean="0">
                <a:latin typeface="Times New Roman"/>
                <a:cs typeface="Times New Roman" panose="02020603050405020304" pitchFamily="18" charset="0"/>
              </a:rPr>
              <a:t>волчанцев</a:t>
            </a:r>
            <a:r>
              <a:rPr lang="ru-RU" sz="1600" b="1" dirty="0" smtClean="0">
                <a:latin typeface="Times New Roman"/>
                <a:cs typeface="Times New Roman" panose="02020603050405020304" pitchFamily="18" charset="0"/>
              </a:rPr>
              <a:t>, является доступность рекреационных возможностей, ряда значительных лесных массивов и других.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6178206" y="4479565"/>
            <a:ext cx="1944216" cy="2808312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00240" y="537761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процесса будет всецело зависеть от адекватного использования имеющихся ресурсов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Крест 1"/>
          <p:cNvSpPr/>
          <p:nvPr/>
        </p:nvSpPr>
        <p:spPr>
          <a:xfrm>
            <a:off x="4627240" y="277392"/>
            <a:ext cx="707887" cy="642344"/>
          </a:xfrm>
          <a:prstGeom prst="plus">
            <a:avLst>
              <a:gd name="adj" fmla="val 336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8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c.pics.livejournal.com/parus28/20001490/742411/742411_1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100"/>
            <a:ext cx="5619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5" y="1287973"/>
            <a:ext cx="800219" cy="45822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и цель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0338" y="1931415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инвестиционного потенциала Волчанского городского округа, направленного на уход от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монопрофильности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путем диверсификации экономики в целях создания более 300 новых рабочих мест при единовременном повышении качества жизни населения и бережном использовании ресурсного потенциала (благоустройство городской среды)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4051360"/>
              </p:ext>
            </p:extLst>
          </p:nvPr>
        </p:nvGraphicFramePr>
        <p:xfrm>
          <a:off x="1195754" y="3645024"/>
          <a:ext cx="7048653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222930" y="3645024"/>
            <a:ext cx="1807337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95755" y="3579095"/>
            <a:ext cx="1825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непрерывное технологическое управление развитием, анализируя деятельность на предмет соответствия стратегическим целям и адаптируя к изменяющимся условиям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8538" y="3648491"/>
            <a:ext cx="180020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16530" y="3669095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Опираться в управлении на партнерство власти, бизнеса и общества, технологии творческого взаимодействия горожан. Концентрировать силы и средства на прорывных направлениях.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44440" y="3648491"/>
            <a:ext cx="1750965" cy="181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67214" y="385376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Опираться на баланс накопленного производственного и образовательного, инфраструктурного потенциала.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6350" y="3081080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достижения цели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95754" y="5661248"/>
            <a:ext cx="66133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уровня жизни, стабилизация численности населения на основе модернизации экономики опираясь на сохранение и укрепление градообразующего предприятия, на развитие новых видов деятельности в сфере легкой промышленности, повышение туристической привлекательности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5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-2311152" y="3036586"/>
            <a:ext cx="6480721" cy="7848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РАЗВИТИЯ</a:t>
            </a:r>
            <a:endParaRPr lang="ru-RU" sz="4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1372582" y="3079561"/>
            <a:ext cx="6480721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</a:t>
            </a:r>
            <a:endParaRPr lang="ru-RU" sz="3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2071" y="332656"/>
            <a:ext cx="31063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Территориально-пространственная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……………………………………….....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……………………………………….....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Демографический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Туристско-рекреационный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……………………………….................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Организационно-управленческий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414" y="332656"/>
            <a:ext cx="32439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человеческого потенциала (здравоохранение, физическая культура, социальная сфера)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экономического потенциала (реальный сектор экономики, торговля и услуги)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инженерной инфраструктуры и жилищно-коммунального хозяйства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инфраструктуры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городской среды и рекреационное развитие (туризм)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…………………………………………....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(гражданская и общественная)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местного самоуправления и гражданского общества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Градостроительство и землепользование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2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792088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ФАКТОРЫ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РАЗВИТИЯ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ВОЛЧАНСКА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831879"/>
              </p:ext>
            </p:extLst>
          </p:nvPr>
        </p:nvGraphicFramePr>
        <p:xfrm>
          <a:off x="238022" y="836712"/>
          <a:ext cx="8006386" cy="5643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5626"/>
                <a:gridCol w="2736304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составляющие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Негативные составляющие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Территориально-пространственная организация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Возможная фокусировка экономических, миграционных, транспортных и прочих потоков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 природного и инфраструктурного характера (разделение угольным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карьером частей) требует неординарных решений по градостроительной  организации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коммуникаций и инфраструктуры железнодорожного транспорта задают возможность перевалочного узла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Удаленность от областного центра и качество дорожной сети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Демографический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трудовой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Отрицательный демографический баланс, отток квалифицированных кадров. Приток неквалифицированных мигрантов.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потенциал промышленного производства, его модернизация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Преимущественно промышленная ориентация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износ индустриальных мощностей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Инфраструктурный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Ориентация на энергосберегающие технологии способствует повышению качества жизни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уровень благоустройства, изношенность коммунальной инфраструктуры усугубляют не комфортность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среды и снижают ее привлекательность для инвесторов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Экологический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Уникальные природные ресурсы создают возможность развивать туризм и рекреацию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 недостатки в связи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доработкой угольных месторождений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Туристско-рекреационный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организации  рекреационных ресурсов, оздоровительных учреждений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рекреационной культуры населения и соответствующей инфраструктуры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Характерна социальная активность и деятельность городских сообществ, направленная на решение вопросов жизни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Разрозненные общественные инициативы. Отток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молодежи снижает </a:t>
                      </a:r>
                      <a:r>
                        <a:rPr lang="ru-RU" sz="1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социальную активность.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Организационно-управленческий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Настрой руководителей предприятий и организаций ВГО на стратегическое развитие во взаимодействии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властью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опыта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-частного партнерства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вопросам развития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необходимой нормативно-правовой базы обеспечивает регулирование основных вопросов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количество кадров местного самоуправления по решению ряда вопросов жизнедеятельности ВГО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Финансово-экономический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модернизации промышленности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диверсификации экономики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Слабая развитость деловой инфраструктуры препятствуют привлечению бизнеса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06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16200000">
            <a:off x="3365866" y="229371"/>
            <a:ext cx="1908212" cy="7704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4744" y="4081798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rot="16200000">
            <a:off x="1515287" y="1962701"/>
            <a:ext cx="4104456" cy="792088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 rot="16200000">
            <a:off x="3077252" y="1962701"/>
            <a:ext cx="4104456" cy="792088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03849" y="664194"/>
            <a:ext cx="646331" cy="33891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5305" y="705579"/>
            <a:ext cx="800219" cy="36067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предпринимательства и малого бизнеса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rot="16200000">
            <a:off x="623134" y="2481453"/>
            <a:ext cx="3043581" cy="79208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16200000">
            <a:off x="5102439" y="2481453"/>
            <a:ext cx="3043581" cy="79208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48880" y="1438411"/>
            <a:ext cx="800219" cy="29566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Туристско-рекреационное развитие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0296" y="1299035"/>
            <a:ext cx="769441" cy="33541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и инженерная инфраструктура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6200000">
            <a:off x="2160602" y="3263868"/>
            <a:ext cx="1438420" cy="936103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16200000">
            <a:off x="5157067" y="3286668"/>
            <a:ext cx="1438420" cy="936103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 rot="16200000">
            <a:off x="3610142" y="3286668"/>
            <a:ext cx="1438420" cy="936103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01607" y="3933414"/>
            <a:ext cx="115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7295" y="3950710"/>
            <a:ext cx="126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2281" y="3950710"/>
            <a:ext cx="110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сообществ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044" y="5157191"/>
            <a:ext cx="207342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-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прорывные направления.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первоочередными с точки зрения приложения усилий. Группа задает фокусы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62022" y="5191412"/>
            <a:ext cx="374848" cy="18466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144924" y="5087014"/>
            <a:ext cx="224830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поддерживающие направления.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Подкрепляют прорывные, открывают Волчанск для внешней среды. Направления позволяют улучшить транспортную систему, задействовать природный и историко-культурный потенциал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224336" y="5191412"/>
            <a:ext cx="374848" cy="184666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344329" y="5035905"/>
            <a:ext cx="207342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гуманитарные направления.</a:t>
            </a: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Укрепляют духовный потенциал ВГО. Работа по этим направлениям способствует развитию активных местных сообществ и креативных граждан, дает необходимую жизненную активность для реализации других направлений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350457" y="5168958"/>
            <a:ext cx="374848" cy="18466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368023" y="5093719"/>
            <a:ext cx="2073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средовое направление.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наилучшее использование и пополнение территориальных и средовых ресурсов, основу для полноценного раскрытия иных других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6542664" y="5123793"/>
            <a:ext cx="374848" cy="184666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8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6632"/>
            <a:ext cx="716189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реализации Стратегии</a:t>
            </a:r>
            <a:endParaRPr lang="ru-RU" sz="3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327989"/>
              </p:ext>
            </p:extLst>
          </p:nvPr>
        </p:nvGraphicFramePr>
        <p:xfrm>
          <a:off x="253482" y="670630"/>
          <a:ext cx="8166083" cy="611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541"/>
                <a:gridCol w="1130713"/>
                <a:gridCol w="1584176"/>
                <a:gridCol w="2736304"/>
                <a:gridCol w="648072"/>
                <a:gridCol w="1255277"/>
              </a:tblGrid>
              <a:tr h="38210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Организационные механизмы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533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экономического потенциала (реальный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сектор экономики)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Перевести основные сферы на высокие технологии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Совместными усилиями заинтересованных сторон запустить процесс регулярной проработки перспектив развития производственных отраслей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«Повышение инвестиционной привлекательности Волчанского городского округа» муниципальной программы Волчанского городского округа «Совершенствование социально-экономической политики Волчанского ГО до 2018 года», утвержденной постановлением главы ВГО от 27.01.2013 года № 5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Промышленные предприятия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новой архитектуры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производства, его модернизация.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26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экономического потенциала (торговля и услуги)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деловой среды, способной участвовать в стратегическом развитии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 количества и качества проектов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развития  за счет </a:t>
                      </a:r>
                      <a:r>
                        <a:rPr lang="ru-RU" sz="9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соорганизации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деловой среды. Создание деловой, интеллектуально-технологической среды развития приоритетных сфер деятельности. Организация участия бизнесменов в развитии города через партнерство и поддержку бизнеса.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«Развитие малого и среднего предпринимательства в Волчанском городском округе» муниципальной программы Волчанского городского округа «Совершенствование социально-экономической политики Волчанского ГО до 2018 года», утвержденной постановлением главы ВГО от 27.01.2013 года № 50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Инвесторы, банки как средства проведения социально-инвестиционной политики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бизнес-проекта в год. Ориентация предпринимателей на производство.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226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транспорта и инфраструктуры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транспортной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Волчанского городского округа «Развитие транспорта, дорожного хозяйства и информационных технологий Волчанского городского округа до 2018 года», утвержденная постановлением главы ВГО от 26.09.2014 года № 773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«УГХ»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инвесторов. Возможность развития дополнительных транспортных маршрутов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226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качества городской среды и рекреационное развитие (туризм). Градостроительство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землепользование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рекреационного комплекса, базирующегося на  природно-климатических, историко-культурных и других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ресурсах, использование территорий под жилую застройку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туристско-рекреационной инфраструктуры. Продвижение этого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продукта, ввод жилья, отвечающего всем современным требованиям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программы Волчанского городского округа «Подготовка документов территориального планирования, градостроительного зонирования и документации по планировке территории Волчанского городского округа на 2015-2020 годы», утвержденная постановлением главы ВГО от 17.06.2014 года № 454 и  «Повышение эффективности управления муниципальной собственностью Волчанского городского округа до 2020 года», утвержденная постановлением главы ВГО от 07.04.2014 года № </a:t>
                      </a:r>
                      <a:r>
                        <a:rPr lang="ru-RU" sz="7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275; «Обеспечение  доступным жильем  молодых семей  и малоимущих граждан на территории ВГО до 2020 года», утвержденная постановлением главы ВГО от  04.12.2014 года №  992,  «Развитие жилищного хозяйства ВГО до 2020 года», утвержденная постановлением главы ВГО от  02.12.2014 года № 986</a:t>
                      </a:r>
                      <a:endParaRPr lang="ru-RU" sz="7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-частное партнерство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условий проживания граждан. Возможность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появления новых тур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продуктов и центров притяжения. Всесезонная загрузка средств размещения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508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1198</TotalTime>
  <Words>1916</Words>
  <Application>Microsoft Office PowerPoint</Application>
  <PresentationFormat>Экран (4:3)</PresentationFormat>
  <Paragraphs>191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Стратегия  социально-экономического развития  Волчанского городского округа  до 2030 года</vt:lpstr>
      <vt:lpstr>Мир с каждым днем становится все подвижнее. Где-то возникают новые центры, притягивающие  предпринимательскую энергию людей, а где-то биение жизни не так ярко. Ведется незримая битва за молодежь, за ресурсы, создающие условия для процветания и работы людей. В этом сражении каждый выбирает свою стратегию: одни рекламируют культурные памятники, другие стремятся создать новые «чудеса света», третьи делают упор на природу </vt:lpstr>
      <vt:lpstr>Особенности Стратегии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59</cp:revision>
  <cp:lastPrinted>2016-07-21T06:21:52Z</cp:lastPrinted>
  <dcterms:created xsi:type="dcterms:W3CDTF">2016-07-18T10:07:26Z</dcterms:created>
  <dcterms:modified xsi:type="dcterms:W3CDTF">2017-08-16T06:37:56Z</dcterms:modified>
</cp:coreProperties>
</file>